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16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C653B-4E10-1F4E-A79C-66D93F2CD89C}" v="2" dt="2026-06-09T20:08:06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26"/>
    <p:restoredTop sz="95761"/>
  </p:normalViewPr>
  <p:slideViewPr>
    <p:cSldViewPr snapToGrid="0">
      <p:cViewPr varScale="1">
        <p:scale>
          <a:sx n="127" d="100"/>
          <a:sy n="127" d="100"/>
        </p:scale>
        <p:origin x="1088" y="192"/>
      </p:cViewPr>
      <p:guideLst>
        <p:guide orient="horz" pos="34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90653-2CDA-4C73-B445-DD12A85ECA08}" type="datetimeFigureOut">
              <a:rPr lang="en-US" smtClean="0"/>
              <a:t>6/9/26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B961D-EEBD-430D-B07D-E9E5FD7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1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68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AE14B-429A-461B-BB81-6C84AE121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683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67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FF5D-59A5-404B-878A-F2C7FC0FD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2E899-B07C-AB8F-8AA2-351AC4C1419A}"/>
              </a:ext>
            </a:extLst>
          </p:cNvPr>
          <p:cNvSpPr/>
          <p:nvPr userDrawn="1"/>
        </p:nvSpPr>
        <p:spPr>
          <a:xfrm>
            <a:off x="0" y="2"/>
            <a:ext cx="9144000" cy="44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78259E-2888-9B25-A17A-4A74F8855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451513"/>
            <a:ext cx="9143995" cy="990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9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475E26-52A8-7FD1-5A8F-415750F8DC2E}"/>
              </a:ext>
            </a:extLst>
          </p:cNvPr>
          <p:cNvSpPr/>
          <p:nvPr userDrawn="1"/>
        </p:nvSpPr>
        <p:spPr bwMode="auto">
          <a:xfrm>
            <a:off x="0" y="1433197"/>
            <a:ext cx="9143994" cy="2537256"/>
          </a:xfrm>
          <a:prstGeom prst="rect">
            <a:avLst/>
          </a:prstGeom>
          <a:solidFill>
            <a:srgbClr val="15263B"/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pPr algn="ctr" eaLnBrk="0" hangingPunct="0"/>
            <a:endParaRPr lang="en-US" sz="1350">
              <a:solidFill>
                <a:srgbClr val="15263B"/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287B4A-DC03-3F8B-3891-F4A0E04F36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" y="6474917"/>
            <a:ext cx="8961120" cy="11943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99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9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B6EE85-AFE1-FBCC-E967-E987FAC4EB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27382"/>
            <a:ext cx="9144000" cy="11943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63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9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Logo&#10;&#10;AI-generated content may be incorrect.">
            <a:extLst>
              <a:ext uri="{FF2B5EF4-FFF2-40B4-BE49-F238E27FC236}">
                <a16:creationId xmlns:a16="http://schemas.microsoft.com/office/drawing/2014/main" id="{AB51F56D-6FFF-D6D7-E004-423183229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92" y="1540532"/>
            <a:ext cx="2429540" cy="24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32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6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 November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FF5D-59A5-404B-878A-F2C7FC0FD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3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 November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FF5D-59A5-404B-878A-F2C7FC0FD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8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3D8666-0165-462D-8B8F-0C693E8C54E5}"/>
              </a:ext>
            </a:extLst>
          </p:cNvPr>
          <p:cNvSpPr/>
          <p:nvPr userDrawn="1"/>
        </p:nvSpPr>
        <p:spPr>
          <a:xfrm>
            <a:off x="0" y="2"/>
            <a:ext cx="9144000" cy="44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2519A6-8370-4E6A-08C2-FA51EB1A52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451513"/>
            <a:ext cx="9143995" cy="990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9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C59F52-5FB5-F8A3-77AD-D4AD4F516A30}"/>
              </a:ext>
            </a:extLst>
          </p:cNvPr>
          <p:cNvSpPr/>
          <p:nvPr userDrawn="1"/>
        </p:nvSpPr>
        <p:spPr bwMode="auto">
          <a:xfrm>
            <a:off x="0" y="1433197"/>
            <a:ext cx="9143994" cy="2537256"/>
          </a:xfrm>
          <a:prstGeom prst="rect">
            <a:avLst/>
          </a:prstGeom>
          <a:solidFill>
            <a:srgbClr val="15263B"/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pPr algn="ctr" eaLnBrk="0" hangingPunct="0"/>
            <a:endParaRPr lang="en-US" sz="1350">
              <a:solidFill>
                <a:srgbClr val="15263B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A88B1-2B3A-AA89-03B7-33FD803424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" y="6474917"/>
            <a:ext cx="8961120" cy="11943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99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9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65443"/>
            <a:ext cx="9143999" cy="596072"/>
          </a:xfrm>
        </p:spPr>
        <p:txBody>
          <a:bodyPr anchor="b">
            <a:normAutofit/>
          </a:bodyPr>
          <a:lstStyle>
            <a:lvl1pPr algn="ctr">
              <a:defRPr sz="27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3" y="1040605"/>
            <a:ext cx="9143998" cy="412791"/>
          </a:xfr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a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10835"/>
            <a:ext cx="2057400" cy="365125"/>
          </a:xfrm>
        </p:spPr>
        <p:txBody>
          <a:bodyPr/>
          <a:lstStyle>
            <a:lvl1pPr>
              <a:defRPr sz="7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860650D-1EB4-4DEB-A61F-C2766A47F4D7}" type="datetimeFigureOut">
              <a:rPr lang="en-US" smtClean="0"/>
              <a:pPr/>
              <a:t>6/9/26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1713" y="6510835"/>
            <a:ext cx="413638" cy="365125"/>
          </a:xfrm>
        </p:spPr>
        <p:txBody>
          <a:bodyPr/>
          <a:lstStyle>
            <a:lvl1pPr>
              <a:defRPr sz="7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0C3FF5D-59A5-404B-878A-F2C7FC0FD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3F84F6C-B123-D1B4-1840-2AE92F5039EA}"/>
              </a:ext>
            </a:extLst>
          </p:cNvPr>
          <p:cNvSpPr txBox="1">
            <a:spLocks/>
          </p:cNvSpPr>
          <p:nvPr userDrawn="1"/>
        </p:nvSpPr>
        <p:spPr>
          <a:xfrm>
            <a:off x="3028950" y="2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latin typeface="Times New Roman" panose="02020603050405020304" pitchFamily="18" charset="0"/>
                <a:cs typeface="Times New Roman" panose="02020603050405020304" pitchFamily="18" charset="0"/>
              </a:rPr>
              <a:t>CUI</a:t>
            </a:r>
            <a:endParaRPr lang="en-US" sz="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8A807A-F060-457A-B362-1EC09BAE81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27382"/>
            <a:ext cx="9144000" cy="11943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63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9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A85C7D-C643-1A39-EA33-25F42C4C7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5742" y="1535315"/>
            <a:ext cx="2432515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UNCL // FOU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4B9C6-08D4-40CE-ACFA-ED2DC032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62A2-D569-405C-BC6E-75F20862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10655" y="6373814"/>
            <a:ext cx="1428750" cy="365125"/>
          </a:xfrm>
          <a:prstGeom prst="rect">
            <a:avLst/>
          </a:prstGeom>
        </p:spPr>
        <p:txBody>
          <a:bodyPr/>
          <a:lstStyle/>
          <a:p>
            <a:fld id="{ED8DF258-3DCC-4450-903F-B42A45E1D2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D8C4D18-4635-4507-A48C-AB6B0A3F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2" y="384139"/>
            <a:ext cx="7454565" cy="67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F489017-BA5D-4317-A548-FD4E064513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1733" y="6619877"/>
            <a:ext cx="4680536" cy="238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Arial Narrow" panose="020B0606020202030204" pitchFamily="34" charset="0"/>
              </a:defRPr>
            </a:lvl1pPr>
          </a:lstStyle>
          <a:p>
            <a:r>
              <a:rPr lang="en-US"/>
              <a:t>Controlled Unclassified Information (CUI)</a:t>
            </a:r>
          </a:p>
        </p:txBody>
      </p:sp>
    </p:spTree>
    <p:extLst>
      <p:ext uri="{BB962C8B-B14F-4D97-AF65-F5344CB8AC3E}">
        <p14:creationId xmlns:p14="http://schemas.microsoft.com/office/powerpoint/2010/main" val="360360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4211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650D-1EB4-4DEB-A61F-C2766A47F4D7}" type="datetimeFigureOut">
              <a:rPr lang="en-US" smtClean="0"/>
              <a:t>6/9/26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FF5D-59A5-404B-878A-F2C7FC0FD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18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0650D-1EB4-4DEB-A61F-C2766A47F4D7}" type="datetimeFigureOut">
              <a:rPr lang="en-US" smtClean="0"/>
              <a:t>6/9/26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FF5D-59A5-404B-878A-F2C7FC0FD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4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 November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FF5D-59A5-404B-878A-F2C7FC0FD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7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 November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FF5D-59A5-404B-878A-F2C7FC0FD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2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 November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FF5D-59A5-404B-878A-F2C7FC0FD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6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 November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FF5D-59A5-404B-878A-F2C7FC0FD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7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 November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FF5D-59A5-404B-878A-F2C7FC0FD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2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 November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FF5D-59A5-404B-878A-F2C7FC0FD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2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 November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9910" y="553933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FF5D-59A5-404B-878A-F2C7FC0FD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EFA3D81-23DA-BFC4-9431-05D38551DCE2}"/>
              </a:ext>
            </a:extLst>
          </p:cNvPr>
          <p:cNvSpPr txBox="1">
            <a:spLocks/>
          </p:cNvSpPr>
          <p:nvPr userDrawn="1"/>
        </p:nvSpPr>
        <p:spPr>
          <a:xfrm>
            <a:off x="3028950" y="2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latin typeface="Franklin Gothic Medium Cond" panose="020B0606030402020204" pitchFamily="34" charset="0"/>
              </a:rPr>
              <a:t>CUI</a:t>
            </a:r>
            <a:endParaRPr lang="en-US" sz="600" b="1">
              <a:latin typeface="Franklin Gothic Medium Cond" panose="020B06060304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ABD3C-6328-76C0-0302-099E2A9E33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" y="1002462"/>
            <a:ext cx="8961120" cy="11943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63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9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33A1A7-B987-D979-CC58-F5BADE967B9D}"/>
              </a:ext>
            </a:extLst>
          </p:cNvPr>
          <p:cNvSpPr/>
          <p:nvPr userDrawn="1"/>
        </p:nvSpPr>
        <p:spPr>
          <a:xfrm>
            <a:off x="0" y="-1643"/>
            <a:ext cx="9144000" cy="469783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5" name="Picture 14" descr="Graphical user interface&#10;&#10;AI-generated content may be incorrect.">
            <a:extLst>
              <a:ext uri="{FF2B5EF4-FFF2-40B4-BE49-F238E27FC236}">
                <a16:creationId xmlns:a16="http://schemas.microsoft.com/office/drawing/2014/main" id="{3ADA5952-2FE6-77DF-DA18-7E55C176BD4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8" y="-47634"/>
            <a:ext cx="2299471" cy="5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1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Line 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4650460" y="6244369"/>
            <a:ext cx="2669000" cy="27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PL POC: 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Name; Email; Phone Number</a:t>
            </a:r>
          </a:p>
        </p:txBody>
      </p:sp>
      <p:graphicFrame>
        <p:nvGraphicFramePr>
          <p:cNvPr id="112778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87993"/>
              </p:ext>
            </p:extLst>
          </p:nvPr>
        </p:nvGraphicFramePr>
        <p:xfrm>
          <a:off x="4679376" y="3900885"/>
          <a:ext cx="4280542" cy="1162478"/>
        </p:xfrm>
        <a:graphic>
          <a:graphicData uri="http://schemas.openxmlformats.org/drawingml/2006/table">
            <a:tbl>
              <a:tblPr/>
              <a:tblGrid>
                <a:gridCol w="2093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9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</a:pPr>
                      <a:r>
                        <a:rPr kumimoji="0" lang="en-US" sz="1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($M)</a:t>
                      </a:r>
                    </a:p>
                  </a:txBody>
                  <a:tcPr marT="2743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</a:pPr>
                      <a:r>
                        <a:rPr kumimoji="0" lang="en-US" sz="1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FYXX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</a:pPr>
                      <a:r>
                        <a:rPr kumimoji="0" lang="en-US" sz="1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FYXX*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</a:pPr>
                      <a:r>
                        <a:rPr kumimoji="0" lang="en-US" sz="1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2743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OECIF/OEPF (pick one)</a:t>
                      </a: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  <a:defRPr/>
                      </a:pPr>
                      <a:r>
                        <a:rPr kumimoji="0" lang="en-US" sz="105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x.xx</a:t>
                      </a:r>
                      <a:endParaRPr kumimoji="0" lang="en-US" sz="10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  <a:defRPr/>
                      </a:pPr>
                      <a:r>
                        <a:rPr kumimoji="0" lang="en-US" sz="105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x.xx</a:t>
                      </a:r>
                      <a:endParaRPr kumimoji="0" lang="en-US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  <a:defRPr/>
                      </a:pPr>
                      <a:r>
                        <a:rPr kumimoji="0" lang="en-US" sz="105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x.xx</a:t>
                      </a: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</a:pPr>
                      <a:r>
                        <a:rPr kumimoji="0" 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Army – Office 1</a:t>
                      </a: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</a:pPr>
                      <a:r>
                        <a:rPr kumimoji="0" lang="en-US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  <a:defRPr/>
                      </a:pPr>
                      <a:r>
                        <a:rPr kumimoji="0" lang="en-US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</a:pPr>
                      <a:r>
                        <a:rPr kumimoji="0" 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</a:t>
                      </a: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3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</a:pPr>
                      <a:r>
                        <a:rPr kumimoji="0" 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Navy – Office 2</a:t>
                      </a: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</a:pPr>
                      <a:r>
                        <a:rPr kumimoji="0" 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</a:t>
                      </a: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  <a:defRPr/>
                      </a:pPr>
                      <a:r>
                        <a:rPr kumimoji="0" 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</a:t>
                      </a: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</a:pPr>
                      <a:r>
                        <a:rPr kumimoji="0" lang="en-US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x.xx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36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</a:pP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*Out-year funding is </a:t>
                      </a:r>
                      <a:r>
                        <a:rPr kumimoji="0" lang="en-US" sz="85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contingent on the availability of funds within the year of execution and program priorities</a:t>
                      </a: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  <a:defRPr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  <a:defRPr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l"/>
                        </a:tabLst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74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98258"/>
                  </a:ext>
                </a:extLst>
              </a:tr>
            </a:tbl>
          </a:graphicData>
        </a:graphic>
      </p:graphicFrame>
      <p:sp>
        <p:nvSpPr>
          <p:cNvPr id="112690" name="Text Box 50"/>
          <p:cNvSpPr txBox="1">
            <a:spLocks noChangeArrowheads="1"/>
          </p:cNvSpPr>
          <p:nvPr/>
        </p:nvSpPr>
        <p:spPr bwMode="auto">
          <a:xfrm>
            <a:off x="4679376" y="1145579"/>
            <a:ext cx="4368543" cy="23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1026" rIns="82051" bIns="41026">
            <a:spAutoFit/>
          </a:bodyPr>
          <a:lstStyle/>
          <a:p>
            <a:pPr marL="114300" marR="0" lvl="0" indent="-1143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 / Product / Objective:</a:t>
            </a:r>
          </a:p>
          <a:p>
            <a:pPr marL="171450" marR="0" lvl="0" indent="-17145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Description</a:t>
            </a:r>
          </a:p>
          <a:p>
            <a:pPr marL="171450" indent="-171450" eaLnBrk="1" hangingPunct="1">
              <a:lnSpc>
                <a:spcPct val="115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altLang="en-US" sz="11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  <a:p>
            <a:pPr marL="171450" indent="-171450" eaLnBrk="1" hangingPunct="1">
              <a:lnSpc>
                <a:spcPct val="115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altLang="en-US" sz="11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  <a:p>
            <a:pPr marL="171450" indent="-171450" eaLnBrk="1" hangingPunct="1">
              <a:lnSpc>
                <a:spcPct val="115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n-US" sz="105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115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574675" rtl="0" eaLnBrk="0" fontAlgn="base" latinLnBrk="0" hangingPunct="0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So What: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defTabSz="574675" eaLnBrk="0" fontAlgn="base" hangingPunct="0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impact your capability will have on warfighter lethality and survivability in the expeditionary environment, and how the project deliverables enables specific, data-driven decisions by the acquisition transition partner.</a:t>
            </a:r>
          </a:p>
        </p:txBody>
      </p:sp>
      <p:sp>
        <p:nvSpPr>
          <p:cNvPr id="112689" name="Text Box 49"/>
          <p:cNvSpPr txBox="1">
            <a:spLocks noChangeArrowheads="1"/>
          </p:cNvSpPr>
          <p:nvPr/>
        </p:nvSpPr>
        <p:spPr bwMode="auto">
          <a:xfrm>
            <a:off x="4629532" y="5120354"/>
            <a:ext cx="4419600" cy="123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1" tIns="41026" rIns="82051" bIns="41026">
            <a:spAutoFit/>
          </a:bodyPr>
          <a:lstStyle/>
          <a:p>
            <a:pPr marL="114300" marR="0" lvl="0" indent="-1143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Milestones/Demonstrations Leading to Fielded Capability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Milestone #1: Q2 FYXX </a:t>
            </a:r>
          </a:p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Demonstration #1: Q3 FYXX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Milestone #2: Q3 FYXX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Demonstration #2: Q4 FYXX</a:t>
            </a:r>
          </a:p>
          <a:p>
            <a:pPr marL="171450" marR="0" lvl="0" indent="-17145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79" name="Rectangle 139"/>
          <p:cNvSpPr>
            <a:spLocks noChangeArrowheads="1"/>
          </p:cNvSpPr>
          <p:nvPr/>
        </p:nvSpPr>
        <p:spPr bwMode="auto">
          <a:xfrm>
            <a:off x="5988" y="5302883"/>
            <a:ext cx="4491445" cy="10668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marR="0" lvl="0" indent="-1143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Key Deliverables: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lvl="0" indent="-1143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Deliverable #1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lvl="0" indent="-1143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Deliverable #2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lvl="0" indent="-1143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Deliverable #3 </a:t>
            </a:r>
          </a:p>
          <a:p>
            <a:pPr marL="114300" marR="0" lvl="0" indent="-11430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Reports to OECIF/OEPF (pick one) as required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8" name="Rectangle 48"/>
          <p:cNvSpPr>
            <a:spLocks noChangeArrowheads="1"/>
          </p:cNvSpPr>
          <p:nvPr/>
        </p:nvSpPr>
        <p:spPr bwMode="auto">
          <a:xfrm>
            <a:off x="0" y="3810000"/>
            <a:ext cx="4709002" cy="14561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Key Participants:</a:t>
            </a:r>
          </a:p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1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 Lead Agency: Service office</a:t>
            </a:r>
          </a:p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601788" algn="l"/>
              </a:tabLst>
              <a:defRPr/>
            </a:pPr>
            <a:r>
              <a:rPr kumimoji="0" lang="en-US" sz="11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Gov’t Contributors: Other Service offices, DOE, NASA, etc.</a:t>
            </a:r>
          </a:p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1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Transition Partners: Service or Agency Acquisition PM</a:t>
            </a:r>
          </a:p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100" b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1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Industry Partners:</a:t>
            </a:r>
          </a:p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1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Partners: 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2" name="Text Box 52"/>
          <p:cNvSpPr txBox="1">
            <a:spLocks noChangeArrowheads="1"/>
          </p:cNvSpPr>
          <p:nvPr/>
        </p:nvSpPr>
        <p:spPr bwMode="auto">
          <a:xfrm>
            <a:off x="34522" y="3304636"/>
            <a:ext cx="4462911" cy="448200"/>
          </a:xfrm>
          <a:prstGeom prst="rect">
            <a:avLst/>
          </a:prstGeom>
          <a:solidFill>
            <a:srgbClr val="B3D9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“Bumper sticker” summarizing </a:t>
            </a:r>
            <a:r>
              <a:rPr lang="en-US" sz="105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en-US" sz="1050" b="1" u="none" strike="noStrike" kern="1200" cap="none" spc="0" normalizeH="0" baseline="0" noProof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arfighting</a:t>
            </a:r>
            <a:r>
              <a:rPr kumimoji="0" lang="en-US" sz="1050" b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impact of this  technology/capability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5115" y="471665"/>
            <a:ext cx="8520272" cy="525354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“Project Title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(&amp; Acronym/Nickname if applicable)” Quad Chart</a:t>
            </a:r>
          </a:p>
        </p:txBody>
      </p:sp>
      <p:sp>
        <p:nvSpPr>
          <p:cNvPr id="42" name="Line 3"/>
          <p:cNvSpPr>
            <a:spLocks noChangeShapeType="1"/>
          </p:cNvSpPr>
          <p:nvPr/>
        </p:nvSpPr>
        <p:spPr bwMode="auto">
          <a:xfrm rot="16200000" flipV="1">
            <a:off x="1875736" y="3825326"/>
            <a:ext cx="5398043" cy="385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650460" y="6189211"/>
            <a:ext cx="4305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96081" y="1207211"/>
            <a:ext cx="4374058" cy="2006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Insert picture of your technology and how the warfighter will use it</a:t>
            </a:r>
          </a:p>
        </p:txBody>
      </p:sp>
      <p:sp>
        <p:nvSpPr>
          <p:cNvPr id="31" name="Slide Number Placeholder 1"/>
          <p:cNvSpPr txBox="1">
            <a:spLocks/>
          </p:cNvSpPr>
          <p:nvPr/>
        </p:nvSpPr>
        <p:spPr>
          <a:xfrm>
            <a:off x="6902518" y="6560432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fld id="{32798ED9-3D55-4757-98C1-7DAA64905B1A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buNone/>
              </a:pPr>
              <a:t>1</a:t>
            </a:fld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DF4862-CA3F-59ED-3F87-F71991F1A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82" y="70336"/>
            <a:ext cx="794133" cy="7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8B91B8D95F34FB4FCADD5ABC96A67" ma:contentTypeVersion="16" ma:contentTypeDescription="Create a new document." ma:contentTypeScope="" ma:versionID="868ac5f581b83405dd003240bf2fecd1">
  <xsd:schema xmlns:xsd="http://www.w3.org/2001/XMLSchema" xmlns:xs="http://www.w3.org/2001/XMLSchema" xmlns:p="http://schemas.microsoft.com/office/2006/metadata/properties" xmlns:ns2="f13e24d7-f2b0-41b4-bff2-5626ce162d26" xmlns:ns3="7c02ceb2-0ff2-4c79-bce7-1ce79ee3022c" targetNamespace="http://schemas.microsoft.com/office/2006/metadata/properties" ma:root="true" ma:fieldsID="598f767bb183988adc3d9fb888f7eb7e" ns2:_="" ns3:_="">
    <xsd:import namespace="f13e24d7-f2b0-41b4-bff2-5626ce162d26"/>
    <xsd:import namespace="7c02ceb2-0ff2-4c79-bce7-1ce79ee302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e24d7-f2b0-41b4-bff2-5626ce162d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871f771-ab78-46b7-810c-7667649bb9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2ceb2-0ff2-4c79-bce7-1ce79ee3022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e5232f5-49c0-4aae-93a4-a5715ef50ec4}" ma:internalName="TaxCatchAll" ma:showField="CatchAllData" ma:web="7c02ceb2-0ff2-4c79-bce7-1ce79ee302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02ceb2-0ff2-4c79-bce7-1ce79ee3022c" xsi:nil="true"/>
    <lcf76f155ced4ddcb4097134ff3c332f xmlns="f13e24d7-f2b0-41b4-bff2-5626ce162d2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1A13F0-0A67-481F-805F-3FFDCA758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3e24d7-f2b0-41b4-bff2-5626ce162d26"/>
    <ds:schemaRef ds:uri="7c02ceb2-0ff2-4c79-bce7-1ce79ee30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9F3684-04D3-4323-959C-9E1BEA321E7C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f13e24d7-f2b0-41b4-bff2-5626ce162d26"/>
    <ds:schemaRef ds:uri="http://purl.org/dc/elements/1.1/"/>
    <ds:schemaRef ds:uri="7c02ceb2-0ff2-4c79-bce7-1ce79ee3022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C5DF23-53FF-47CE-902A-345CD120B3F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02d0191-eeae-4761-b1cb-1a83e86ef445}" enabled="0" method="" siteId="{102d0191-eeae-4761-b1cb-1a83e86ef445}" removed="1"/>
  <clbl:label id="{3ce0b61c-3e9d-4790-85f1-d44a713bf642}" enabled="0" method="" siteId="{3ce0b61c-3e9d-4790-85f1-d44a713bf64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252</Words>
  <Application>Microsoft Macintosh PowerPoint</Application>
  <PresentationFormat>On-screen Show (4:3)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Arial Narrow</vt:lpstr>
      <vt:lpstr>Calibri</vt:lpstr>
      <vt:lpstr>Calibri Light</vt:lpstr>
      <vt:lpstr>Franklin Gothic Medium Cond</vt:lpstr>
      <vt:lpstr>Times New Roman</vt:lpstr>
      <vt:lpstr>Office 2013 - 2022 Theme</vt:lpstr>
      <vt:lpstr>“Project Title (&amp; Acronym/Nickname if applicable)” Quad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Wagler, Jamie L CTR OSD OUSD A-S (USA)</dc:creator>
  <cp:lastModifiedBy>Margo Neidbalson</cp:lastModifiedBy>
  <cp:revision>12</cp:revision>
  <dcterms:created xsi:type="dcterms:W3CDTF">2025-06-23T12:10:42Z</dcterms:created>
  <dcterms:modified xsi:type="dcterms:W3CDTF">2026-06-09T20:16:27Z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0x01010042A8B91B8D95F34FB4FCADD5ABC96A67</vt:lpwstr>
  </property>
</Properties>
</file>